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5535" r:id="rId2"/>
    <p:sldId id="5551" r:id="rId3"/>
    <p:sldId id="5538" r:id="rId4"/>
    <p:sldId id="5539" r:id="rId5"/>
    <p:sldId id="5540" r:id="rId6"/>
    <p:sldId id="5541" r:id="rId7"/>
    <p:sldId id="5542" r:id="rId8"/>
    <p:sldId id="5543" r:id="rId9"/>
    <p:sldId id="5544" r:id="rId10"/>
    <p:sldId id="5545" r:id="rId11"/>
    <p:sldId id="5546" r:id="rId12"/>
    <p:sldId id="5547" r:id="rId13"/>
    <p:sldId id="5548" r:id="rId14"/>
    <p:sldId id="5549" r:id="rId15"/>
    <p:sldId id="5550" r:id="rId16"/>
    <p:sldId id="5536" r:id="rId17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4472C4"/>
    <a:srgbClr val="2853C0"/>
    <a:srgbClr val="3D6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96" y="-1044"/>
      </p:cViewPr>
      <p:guideLst>
        <p:guide orient="horz" pos="1527"/>
        <p:guide pos="2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30F7FD9B-130F-4600-AB2E-0C851467CE2A}" type="datetime1">
              <a:rPr lang="zh-CN" altLang="en-US"/>
              <a:pPr/>
              <a:t>2020/3/31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编辑母版文本样式</a:t>
            </a:r>
          </a:p>
          <a:p>
            <a:pPr>
              <a:buFontTx/>
              <a:buNone/>
            </a:pPr>
            <a:r>
              <a:rPr lang="zh-CN" altLang="en-US"/>
              <a:t>第二级</a:t>
            </a:r>
          </a:p>
          <a:p>
            <a:pPr>
              <a:buFontTx/>
              <a:buNone/>
            </a:pPr>
            <a:r>
              <a:rPr lang="zh-CN" altLang="en-US"/>
              <a:t>第三级</a:t>
            </a:r>
          </a:p>
          <a:p>
            <a:pPr>
              <a:buFontTx/>
              <a:buNone/>
            </a:pPr>
            <a:r>
              <a:rPr lang="zh-CN" altLang="en-US"/>
              <a:t>第四级</a:t>
            </a:r>
          </a:p>
          <a:p>
            <a:pPr>
              <a:buFontTx/>
              <a:buNone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CCBC0AD-F419-44C2-952A-B200A34E19E5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926852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9DA0E-859C-47A8-B28E-76C4177D194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1512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DC6B-2CF3-4458-B182-755B984A9F3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060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F37B-B7FE-4C21-A3F6-1A8B6A005E4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86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B3FB3-D0D6-4D2A-A41C-ACCF487BA4D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307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F1FB-6B19-41B6-B318-DEB645AC2C0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604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D65F3-E3D1-40F8-A267-767C2D1982E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0966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E13AF-7BBF-4E4D-8816-51AE448275A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490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052CF-4F75-44B9-BA2D-1751E59EF39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08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73056-072A-413A-8E0C-4AE3FF2C1FF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972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962DE-6BEC-4EF4-B43A-B61D5EC3BE5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1805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552B5-BAC8-46AF-9577-47A2E44A24F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85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itchFamily="34" charset="0"/>
              </a:rPr>
              <a:t>编辑母版文本样式</a:t>
            </a:r>
          </a:p>
          <a:p>
            <a:pPr lvl="1"/>
            <a:r>
              <a:rPr lang="zh-CN" alt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58A130-4C03-4A89-8BB9-C144FEAE6698}" type="datetime1">
              <a:rPr lang="zh-CN" altLang="en-US"/>
              <a:pPr/>
              <a:t>2020/3/31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F72725D-1509-4112-B423-A1E0E7DF02E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1031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wipe/>
  </p:transition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等线 Light" pitchFamily="2" charset="-122"/>
          <a:sym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457200" y="2183607"/>
            <a:ext cx="8229600" cy="262787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3076" name="TextBox 4"/>
          <p:cNvSpPr>
            <a:spLocks noChangeArrowheads="1"/>
          </p:cNvSpPr>
          <p:nvPr/>
        </p:nvSpPr>
        <p:spPr bwMode="auto">
          <a:xfrm>
            <a:off x="862014" y="2271713"/>
            <a:ext cx="74199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经典特宋简" pitchFamily="1" charset="-122"/>
              </a:rPr>
              <a:t>个人所得税年度汇算清缴</a:t>
            </a:r>
            <a:endParaRPr lang="en-US" altLang="zh-CN" sz="4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经典特宋简" pitchFamily="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经典特宋简" pitchFamily="1" charset="-122"/>
              </a:rPr>
              <a:t>年度汇算准备工作，你做了没</a:t>
            </a:r>
            <a:endParaRPr lang="zh-CN" altLang="en-US" dirty="0"/>
          </a:p>
        </p:txBody>
      </p:sp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7412926" y="4298840"/>
            <a:ext cx="109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20年</a:t>
            </a:r>
            <a:r>
              <a:rPr lang="en-US" altLang="zh-CN" sz="14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</a:t>
            </a:r>
            <a:r>
              <a:rPr lang="zh-CN" altLang="en-US" sz="14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endParaRPr lang="zh-CN" altLang="en-US" dirty="0"/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457200" y="964407"/>
            <a:ext cx="8229600" cy="1169194"/>
            <a:chOff x="0" y="0"/>
            <a:chExt cx="9144000" cy="1733550"/>
          </a:xfrm>
        </p:grpSpPr>
        <p:pic>
          <p:nvPicPr>
            <p:cNvPr id="3079" name="Picture 2" descr="C:\Users\USER\Desktop\矢量智能对象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4"/>
            <a:stretch>
              <a:fillRect/>
            </a:stretch>
          </p:blipFill>
          <p:spPr bwMode="auto">
            <a:xfrm>
              <a:off x="0" y="200025"/>
              <a:ext cx="4716067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" descr="C:\Users\USER\Desktop\矢量智能对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82" y="200025"/>
              <a:ext cx="1710654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C:\Users\USER\Desktop\矢量智能对象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36"/>
            <a:stretch>
              <a:fillRect/>
            </a:stretch>
          </p:blipFill>
          <p:spPr bwMode="auto">
            <a:xfrm>
              <a:off x="6539036" y="0"/>
              <a:ext cx="2604964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extBox 14"/>
          <p:cNvSpPr>
            <a:spLocks noChangeArrowheads="1"/>
          </p:cNvSpPr>
          <p:nvPr/>
        </p:nvSpPr>
        <p:spPr bwMode="auto">
          <a:xfrm>
            <a:off x="3228750" y="4189989"/>
            <a:ext cx="265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国家税务总局青岛市税务局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1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三、填报专项附加扣除（以子女教育为例）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8194" name="图片 5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" y="965979"/>
            <a:ext cx="2880000" cy="4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9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0" y="965979"/>
            <a:ext cx="2880000" cy="4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920" descr="F:\赵春涛\操作手册\1月1上线\1操作手册\给甲方评审版\12.20\APP截图\专项 子女1.jpg专项 子女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30" y="965979"/>
            <a:ext cx="2880000" cy="4050000"/>
          </a:xfrm>
          <a:prstGeom prst="rect">
            <a:avLst/>
          </a:prstGeom>
          <a:noFill/>
          <a:ln w="3175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252"/>
          <p:cNvSpPr>
            <a:spLocks noChangeArrowheads="1"/>
          </p:cNvSpPr>
          <p:nvPr/>
        </p:nvSpPr>
        <p:spPr bwMode="auto">
          <a:xfrm>
            <a:off x="190727" y="3984171"/>
            <a:ext cx="2625044" cy="4408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252"/>
          <p:cNvSpPr>
            <a:spLocks noChangeArrowheads="1"/>
          </p:cNvSpPr>
          <p:nvPr/>
        </p:nvSpPr>
        <p:spPr bwMode="auto">
          <a:xfrm>
            <a:off x="820851" y="4680857"/>
            <a:ext cx="650649" cy="3351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56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三、填报专项附加扣除（子女教育）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9218" name="图片 191" descr="F:\赵春涛\操作手册\1月1上线\1操作手册\给甲方评审版\12.20\APP截图\专项 子女2.jpg专项 子女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79715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图片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15" y="979715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图片 1" descr="F:\赵春涛\操作手册\1月1上线\1操作手册\给甲方评审版\12.20\APP截图\专项 子女4.png专项 子女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8" y="979715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矩形 252"/>
          <p:cNvSpPr>
            <a:spLocks noChangeArrowheads="1"/>
          </p:cNvSpPr>
          <p:nvPr/>
        </p:nvSpPr>
        <p:spPr bwMode="auto">
          <a:xfrm>
            <a:off x="6163356" y="3287486"/>
            <a:ext cx="2870702" cy="4408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25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四、收入及纳税明细查询与异议申诉</a:t>
            </a:r>
          </a:p>
        </p:txBody>
      </p:sp>
      <p:pic>
        <p:nvPicPr>
          <p:cNvPr id="8" name="图片 3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3465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39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51" y="986739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39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90" y="986739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矩形 220"/>
          <p:cNvSpPr>
            <a:spLocks noChangeArrowheads="1"/>
          </p:cNvSpPr>
          <p:nvPr/>
        </p:nvSpPr>
        <p:spPr bwMode="auto">
          <a:xfrm>
            <a:off x="299259" y="3008465"/>
            <a:ext cx="2465716" cy="477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220"/>
          <p:cNvSpPr>
            <a:spLocks noChangeArrowheads="1"/>
          </p:cNvSpPr>
          <p:nvPr/>
        </p:nvSpPr>
        <p:spPr bwMode="auto">
          <a:xfrm>
            <a:off x="4096068" y="1500891"/>
            <a:ext cx="923157" cy="7682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68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四、收入及纳税明细查询与异议申诉</a:t>
            </a:r>
          </a:p>
        </p:txBody>
      </p:sp>
      <p:pic>
        <p:nvPicPr>
          <p:cNvPr id="14" name="图片 3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11774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图片 39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910395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图片 39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96" y="914189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矩形 223"/>
          <p:cNvSpPr>
            <a:spLocks noChangeArrowheads="1"/>
          </p:cNvSpPr>
          <p:nvPr/>
        </p:nvSpPr>
        <p:spPr bwMode="auto">
          <a:xfrm>
            <a:off x="1185055" y="4117839"/>
            <a:ext cx="755650" cy="294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矩形 223"/>
          <p:cNvSpPr>
            <a:spLocks noChangeArrowheads="1"/>
          </p:cNvSpPr>
          <p:nvPr/>
        </p:nvSpPr>
        <p:spPr bwMode="auto">
          <a:xfrm>
            <a:off x="3151022" y="2031803"/>
            <a:ext cx="2737172" cy="294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矩形 223"/>
          <p:cNvSpPr>
            <a:spLocks noChangeArrowheads="1"/>
          </p:cNvSpPr>
          <p:nvPr/>
        </p:nvSpPr>
        <p:spPr bwMode="auto">
          <a:xfrm>
            <a:off x="6156496" y="2210563"/>
            <a:ext cx="2880000" cy="294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矩形 223"/>
          <p:cNvSpPr>
            <a:spLocks noChangeArrowheads="1"/>
          </p:cNvSpPr>
          <p:nvPr/>
        </p:nvSpPr>
        <p:spPr bwMode="auto">
          <a:xfrm>
            <a:off x="6156176" y="3089021"/>
            <a:ext cx="2880000" cy="294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矩形 223"/>
          <p:cNvSpPr>
            <a:spLocks noChangeArrowheads="1"/>
          </p:cNvSpPr>
          <p:nvPr/>
        </p:nvSpPr>
        <p:spPr bwMode="auto">
          <a:xfrm>
            <a:off x="6156176" y="3599129"/>
            <a:ext cx="2880000" cy="294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22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四、收入及纳税明细查询与异议申诉</a:t>
            </a:r>
          </a:p>
        </p:txBody>
      </p:sp>
      <p:pic>
        <p:nvPicPr>
          <p:cNvPr id="25" name="图片 3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42" y="952772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图片 39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245" y="952772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矩形 223"/>
          <p:cNvSpPr>
            <a:spLocks noChangeArrowheads="1"/>
          </p:cNvSpPr>
          <p:nvPr/>
        </p:nvSpPr>
        <p:spPr bwMode="auto">
          <a:xfrm>
            <a:off x="128103" y="1767200"/>
            <a:ext cx="2817887" cy="8100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42" name="图片 4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78" y="952772"/>
            <a:ext cx="2880000" cy="4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23"/>
          <p:cNvSpPr>
            <a:spLocks noChangeArrowheads="1"/>
          </p:cNvSpPr>
          <p:nvPr/>
        </p:nvSpPr>
        <p:spPr bwMode="auto">
          <a:xfrm>
            <a:off x="5370287" y="953318"/>
            <a:ext cx="599959" cy="2985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218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五、绑定银行卡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1266" name="图片 26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895520"/>
            <a:ext cx="2880000" cy="4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262" descr="F:\赵春涛\操作手册\1月1上线\1操作手册\给甲方评审版\12.20\APP截图\银行卡.jpg银行卡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895520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图片 263" descr="F:\赵春涛\操作手册\1月1上线\1操作手册\给甲方评审版\12.20\APP截图\银行卡2.jpg银行卡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9" y="895520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3204" y="3548752"/>
            <a:ext cx="261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本人在境内开立的已关联手机号的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类借记卡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348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457200" y="2183607"/>
            <a:ext cx="8229600" cy="263876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3076" name="TextBox 4"/>
          <p:cNvSpPr>
            <a:spLocks noChangeArrowheads="1"/>
          </p:cNvSpPr>
          <p:nvPr/>
        </p:nvSpPr>
        <p:spPr bwMode="auto">
          <a:xfrm>
            <a:off x="862014" y="2522081"/>
            <a:ext cx="74199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经典特宋简" pitchFamily="1" charset="-122"/>
              </a:rPr>
              <a:t>感谢观看</a:t>
            </a:r>
            <a:endParaRPr lang="en-US" altLang="zh-CN" sz="4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经典特宋简" pitchFamily="1" charset="-122"/>
            </a:endParaRPr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457200" y="964407"/>
            <a:ext cx="8229600" cy="1169194"/>
            <a:chOff x="0" y="0"/>
            <a:chExt cx="9144000" cy="1733550"/>
          </a:xfrm>
        </p:grpSpPr>
        <p:pic>
          <p:nvPicPr>
            <p:cNvPr id="3079" name="Picture 2" descr="C:\Users\USER\Desktop\矢量智能对象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4"/>
            <a:stretch>
              <a:fillRect/>
            </a:stretch>
          </p:blipFill>
          <p:spPr bwMode="auto">
            <a:xfrm>
              <a:off x="0" y="200025"/>
              <a:ext cx="4716067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" descr="C:\Users\USER\Desktop\矢量智能对象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82" y="200025"/>
              <a:ext cx="1710654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C:\Users\USER\Desktop\矢量智能对象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36"/>
            <a:stretch>
              <a:fillRect/>
            </a:stretch>
          </p:blipFill>
          <p:spPr bwMode="auto">
            <a:xfrm>
              <a:off x="6539036" y="0"/>
              <a:ext cx="2604964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extBox 14"/>
          <p:cNvSpPr>
            <a:spLocks noChangeArrowheads="1"/>
          </p:cNvSpPr>
          <p:nvPr/>
        </p:nvSpPr>
        <p:spPr bwMode="auto">
          <a:xfrm>
            <a:off x="3131841" y="4258502"/>
            <a:ext cx="2984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扫描关注青岛税务微信公众号  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1695"/>
            <a:ext cx="2051720" cy="889079"/>
          </a:xfrm>
          <a:prstGeom prst="rect">
            <a:avLst/>
          </a:prstGeom>
        </p:spPr>
      </p:pic>
      <p:sp>
        <p:nvSpPr>
          <p:cNvPr id="3" name="左箭头 2"/>
          <p:cNvSpPr/>
          <p:nvPr/>
        </p:nvSpPr>
        <p:spPr>
          <a:xfrm>
            <a:off x="2627784" y="4334721"/>
            <a:ext cx="379748" cy="2243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7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7F30-B8ED-436B-8B31-261C923B3C92}" type="slidenum">
              <a:rPr lang="zh-CN" altLang="en-US"/>
              <a:pPr/>
              <a:t>2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一、下载注册个人所得税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APP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" y="990600"/>
            <a:ext cx="5282974" cy="33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035" y="4366933"/>
            <a:ext cx="4433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登录自然人电子税务局，扫描下载手机版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000" y="1113456"/>
            <a:ext cx="420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://etax.chinatax.gov.cn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060365" y="3733800"/>
            <a:ext cx="566065" cy="29391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AutoShape 2" descr="https://wx2.qq.com/cgi-bin/mmwebwx-bin/webwxgetmsgimg?&amp;MsgID=3633166118352077293&amp;skey=%40crypt_602dad1a_4a7f999e306dd1ee5e4f1692faa761c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4" descr="https://wx2.qq.com/cgi-bin/mmwebwx-bin/webwxgetmsgimg?&amp;MsgID=3633166118352077293&amp;skey=%40crypt_602dad1a_4a7f999e306dd1ee5e4f1692faa761c5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" b="69376"/>
          <a:stretch/>
        </p:blipFill>
        <p:spPr>
          <a:xfrm>
            <a:off x="5529940" y="3265716"/>
            <a:ext cx="3494314" cy="1725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529940" y="978031"/>
            <a:ext cx="3352803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或者通过手机应用商店，搜索个人所得税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，认准“国家税务总局发布”，下载安装手机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09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7F30-B8ED-436B-8B31-261C923B3C92}" type="slidenum">
              <a:rPr lang="zh-CN" altLang="en-US"/>
              <a:pPr/>
              <a:t>3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一、下载注册个人所得税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APP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026" name="图片 3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8" y="1002333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图片 3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2" y="1002333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图片 3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9" y="1002333"/>
            <a:ext cx="2880000" cy="40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3904342" y="4103912"/>
            <a:ext cx="1320800" cy="67491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561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7F30-B8ED-436B-8B31-261C923B3C92}" type="slidenum">
              <a:rPr lang="zh-CN" altLang="en-US"/>
              <a:pPr/>
              <a:t>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一、下载注册个人所得税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APP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050" name="图片 940" descr="C:\Users\y\Desktop\微信图片_20190115155412.png微信图片_201901151554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" y="968827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809716" y="1077686"/>
            <a:ext cx="1451429" cy="2612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6" name="图片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2" y="968827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图片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59" y="968826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32122" y="4744383"/>
            <a:ext cx="2057400" cy="273844"/>
          </a:xfrm>
        </p:spPr>
        <p:txBody>
          <a:bodyPr/>
          <a:lstStyle/>
          <a:p>
            <a:fld id="{9EDF7F30-B8ED-436B-8B31-261C923B3C92}" type="slidenum">
              <a:rPr lang="zh-CN" altLang="en-US"/>
              <a:pPr/>
              <a:t>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一、下载注册个人所得税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APP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075" name="图片 443" descr="F:\赵春涛\操作手册\1月1上线\1操作手册\给甲方评审版\12.20\APP截图\人脸.png人脸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970527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图片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2" y="968227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855653" y="979712"/>
            <a:ext cx="1451429" cy="26125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60691" y="955148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0118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、完善个人及家庭成员信息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098" name="图片 241" descr="F:\赵春涛\操作手册\1月1上线\1操作手册\给甲方评审版\12.20\APP截图\个人信息.jpg个人信息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" y="971720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图片 4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6499" y="971720"/>
            <a:ext cx="2880000" cy="4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243" descr="F:\赵春涛\操作手册\1月1上线\1操作手册\给甲方评审版\12.20\APP截图\基本信息2.jpg基本信息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68" y="971720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09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、完善个人及家庭成员信息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25" name="图片 247" descr="F:\赵春涛\操作手册\1月1上线\1操作手册\给甲方评审版\12.20\APP截图\可享税收.jpg可享税收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06662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图片 251" descr="F:\赵春涛\操作手册\1月1上线\1操作手册\给甲方评审版\12.20\APP截图\其他身份证件.jpg其他身份证件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36" y="906662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图片 2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2" y="906662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47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、完善个人及家庭成员信息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6146" name="图片 25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90599"/>
            <a:ext cx="2880000" cy="40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57" descr="F:\赵春涛\操作手册\1月1上线\1操作手册\给甲方评审版\12.20\APP截图\家庭成员信息1.jpg家庭成员信息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67" y="990599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图片 258" descr="C:\Users\y\Desktop\Screenshot_20190223-135411.pngScreenshot_20190223-135411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02" y="990599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69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圆角矩形 2"/>
          <p:cNvSpPr>
            <a:spLocks noChangeArrowheads="1"/>
          </p:cNvSpPr>
          <p:nvPr/>
        </p:nvSpPr>
        <p:spPr bwMode="auto">
          <a:xfrm>
            <a:off x="1193800" y="311944"/>
            <a:ext cx="7594600" cy="42148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、完善个人及家庭成员信息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170" name="图片 260" descr="C:\Users\y\Desktop\新建文件夹\Screenshot_20190223-170310.jpgScreenshot_20190223-1703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973758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图片 259" descr="F:\赵春涛\操作手册\1月1上线\1操作手册\给甲方评审版\12.20\APP截图\家庭成员.jpg家庭成员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67" y="973758"/>
            <a:ext cx="2880000" cy="4050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57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等线 Light"/>
        <a:cs typeface=""/>
      </a:majorFont>
      <a:minorFont>
        <a:latin typeface="Calibri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Pages>0</Pages>
  <Words>207</Words>
  <Characters>0</Characters>
  <Application>Microsoft Office PowerPoint</Application>
  <DocSecurity>0</DocSecurity>
  <PresentationFormat>全屏显示(16:9)</PresentationFormat>
  <Lines>0</Lines>
  <Paragraphs>28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yq l;陆涯青</dc:creator>
  <cp:lastModifiedBy>张守涛</cp:lastModifiedBy>
  <cp:revision>852</cp:revision>
  <dcterms:created xsi:type="dcterms:W3CDTF">2018-12-09T02:35:00Z</dcterms:created>
  <dcterms:modified xsi:type="dcterms:W3CDTF">2020-03-31T09:02:13Z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2052-9.1.0.4047</vt:lpwstr>
  </property>
</Properties>
</file>